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57" r:id="rId4"/>
    <p:sldId id="265" r:id="rId5"/>
    <p:sldId id="266" r:id="rId6"/>
    <p:sldId id="273" r:id="rId7"/>
    <p:sldId id="267" r:id="rId8"/>
    <p:sldId id="275" r:id="rId9"/>
    <p:sldId id="274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414388-B4A6-407A-B260-4EA9385C82F7}" v="10" dt="2024-09-09T13:30:14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29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de  Steen" userId="98f1f90f-da4a-47a0-b634-27c20a12779f" providerId="ADAL" clId="{D4414388-B4A6-407A-B260-4EA9385C82F7}"/>
    <pc:docChg chg="undo custSel addSld delSld modSld">
      <pc:chgData name="Wade  Steen" userId="98f1f90f-da4a-47a0-b634-27c20a12779f" providerId="ADAL" clId="{D4414388-B4A6-407A-B260-4EA9385C82F7}" dt="2024-09-10T13:31:14.050" v="232" actId="207"/>
      <pc:docMkLst>
        <pc:docMk/>
      </pc:docMkLst>
      <pc:sldChg chg="addSp delSp modSp mod">
        <pc:chgData name="Wade  Steen" userId="98f1f90f-da4a-47a0-b634-27c20a12779f" providerId="ADAL" clId="{D4414388-B4A6-407A-B260-4EA9385C82F7}" dt="2024-09-10T13:17:00.568" v="216" actId="2084"/>
        <pc:sldMkLst>
          <pc:docMk/>
          <pc:sldMk cId="891829545" sldId="257"/>
        </pc:sldMkLst>
        <pc:spChg chg="del">
          <ac:chgData name="Wade  Steen" userId="98f1f90f-da4a-47a0-b634-27c20a12779f" providerId="ADAL" clId="{D4414388-B4A6-407A-B260-4EA9385C82F7}" dt="2024-09-06T20:20:14.825" v="14"/>
          <ac:spMkLst>
            <pc:docMk/>
            <pc:sldMk cId="891829545" sldId="257"/>
            <ac:spMk id="3" creationId="{7A68EFD3-5997-A37F-88FB-60AE19820FB3}"/>
          </ac:spMkLst>
        </pc:spChg>
        <pc:graphicFrameChg chg="add mod modGraphic">
          <ac:chgData name="Wade  Steen" userId="98f1f90f-da4a-47a0-b634-27c20a12779f" providerId="ADAL" clId="{D4414388-B4A6-407A-B260-4EA9385C82F7}" dt="2024-09-10T13:17:00.568" v="216" actId="2084"/>
          <ac:graphicFrameMkLst>
            <pc:docMk/>
            <pc:sldMk cId="891829545" sldId="257"/>
            <ac:graphicFrameMk id="4" creationId="{7E0AF609-1457-B4B9-8758-6E062789DA9B}"/>
          </ac:graphicFrameMkLst>
        </pc:graphicFrameChg>
      </pc:sldChg>
      <pc:sldChg chg="modSp mod">
        <pc:chgData name="Wade  Steen" userId="98f1f90f-da4a-47a0-b634-27c20a12779f" providerId="ADAL" clId="{D4414388-B4A6-407A-B260-4EA9385C82F7}" dt="2024-09-03T20:38:33.153" v="13" actId="20577"/>
        <pc:sldMkLst>
          <pc:docMk/>
          <pc:sldMk cId="698763033" sldId="262"/>
        </pc:sldMkLst>
        <pc:spChg chg="mod">
          <ac:chgData name="Wade  Steen" userId="98f1f90f-da4a-47a0-b634-27c20a12779f" providerId="ADAL" clId="{D4414388-B4A6-407A-B260-4EA9385C82F7}" dt="2024-09-03T20:38:33.153" v="13" actId="20577"/>
          <ac:spMkLst>
            <pc:docMk/>
            <pc:sldMk cId="698763033" sldId="262"/>
            <ac:spMk id="4" creationId="{63729625-CC30-3681-0D2E-EC8986767583}"/>
          </ac:spMkLst>
        </pc:spChg>
      </pc:sldChg>
      <pc:sldChg chg="addSp delSp modSp mod">
        <pc:chgData name="Wade  Steen" userId="98f1f90f-da4a-47a0-b634-27c20a12779f" providerId="ADAL" clId="{D4414388-B4A6-407A-B260-4EA9385C82F7}" dt="2024-09-10T13:18:20.777" v="219" actId="207"/>
        <pc:sldMkLst>
          <pc:docMk/>
          <pc:sldMk cId="1047598150" sldId="265"/>
        </pc:sldMkLst>
        <pc:spChg chg="del">
          <ac:chgData name="Wade  Steen" userId="98f1f90f-da4a-47a0-b634-27c20a12779f" providerId="ADAL" clId="{D4414388-B4A6-407A-B260-4EA9385C82F7}" dt="2024-09-06T20:23:40.996" v="31"/>
          <ac:spMkLst>
            <pc:docMk/>
            <pc:sldMk cId="1047598150" sldId="265"/>
            <ac:spMk id="3" creationId="{7A68EFD3-5997-A37F-88FB-60AE19820FB3}"/>
          </ac:spMkLst>
        </pc:spChg>
        <pc:graphicFrameChg chg="add mod modGraphic">
          <ac:chgData name="Wade  Steen" userId="98f1f90f-da4a-47a0-b634-27c20a12779f" providerId="ADAL" clId="{D4414388-B4A6-407A-B260-4EA9385C82F7}" dt="2024-09-10T13:18:20.777" v="219" actId="207"/>
          <ac:graphicFrameMkLst>
            <pc:docMk/>
            <pc:sldMk cId="1047598150" sldId="265"/>
            <ac:graphicFrameMk id="4" creationId="{3CAB15F1-C8AA-1D81-DBF4-3866BDE46668}"/>
          </ac:graphicFrameMkLst>
        </pc:graphicFrameChg>
      </pc:sldChg>
      <pc:sldChg chg="addSp delSp modSp mod">
        <pc:chgData name="Wade  Steen" userId="98f1f90f-da4a-47a0-b634-27c20a12779f" providerId="ADAL" clId="{D4414388-B4A6-407A-B260-4EA9385C82F7}" dt="2024-09-10T13:22:54.197" v="223" actId="207"/>
        <pc:sldMkLst>
          <pc:docMk/>
          <pc:sldMk cId="3732020047" sldId="266"/>
        </pc:sldMkLst>
        <pc:spChg chg="del">
          <ac:chgData name="Wade  Steen" userId="98f1f90f-da4a-47a0-b634-27c20a12779f" providerId="ADAL" clId="{D4414388-B4A6-407A-B260-4EA9385C82F7}" dt="2024-09-09T13:20:01.999" v="60"/>
          <ac:spMkLst>
            <pc:docMk/>
            <pc:sldMk cId="3732020047" sldId="266"/>
            <ac:spMk id="3" creationId="{7A68EFD3-5997-A37F-88FB-60AE19820FB3}"/>
          </ac:spMkLst>
        </pc:spChg>
        <pc:graphicFrameChg chg="add mod modGraphic">
          <ac:chgData name="Wade  Steen" userId="98f1f90f-da4a-47a0-b634-27c20a12779f" providerId="ADAL" clId="{D4414388-B4A6-407A-B260-4EA9385C82F7}" dt="2024-09-10T13:22:54.197" v="223" actId="207"/>
          <ac:graphicFrameMkLst>
            <pc:docMk/>
            <pc:sldMk cId="3732020047" sldId="266"/>
            <ac:graphicFrameMk id="4" creationId="{2C5169ED-977E-6BB3-8948-01912A246C15}"/>
          </ac:graphicFrameMkLst>
        </pc:graphicFrameChg>
      </pc:sldChg>
      <pc:sldChg chg="addSp delSp modSp mod">
        <pc:chgData name="Wade  Steen" userId="98f1f90f-da4a-47a0-b634-27c20a12779f" providerId="ADAL" clId="{D4414388-B4A6-407A-B260-4EA9385C82F7}" dt="2024-09-10T13:29:15.057" v="227" actId="207"/>
        <pc:sldMkLst>
          <pc:docMk/>
          <pc:sldMk cId="251309904" sldId="267"/>
        </pc:sldMkLst>
        <pc:spChg chg="del">
          <ac:chgData name="Wade  Steen" userId="98f1f90f-da4a-47a0-b634-27c20a12779f" providerId="ADAL" clId="{D4414388-B4A6-407A-B260-4EA9385C82F7}" dt="2024-09-09T13:20:48.743" v="62"/>
          <ac:spMkLst>
            <pc:docMk/>
            <pc:sldMk cId="251309904" sldId="267"/>
            <ac:spMk id="3" creationId="{7A68EFD3-5997-A37F-88FB-60AE19820FB3}"/>
          </ac:spMkLst>
        </pc:spChg>
        <pc:graphicFrameChg chg="add mod modGraphic">
          <ac:chgData name="Wade  Steen" userId="98f1f90f-da4a-47a0-b634-27c20a12779f" providerId="ADAL" clId="{D4414388-B4A6-407A-B260-4EA9385C82F7}" dt="2024-09-10T13:29:15.057" v="227" actId="207"/>
          <ac:graphicFrameMkLst>
            <pc:docMk/>
            <pc:sldMk cId="251309904" sldId="267"/>
            <ac:graphicFrameMk id="4" creationId="{4FAEFC53-5D7D-40E8-6DE3-F639FAD99DA0}"/>
          </ac:graphicFrameMkLst>
        </pc:graphicFrameChg>
      </pc:sldChg>
      <pc:sldChg chg="addSp delSp modSp mod">
        <pc:chgData name="Wade  Steen" userId="98f1f90f-da4a-47a0-b634-27c20a12779f" providerId="ADAL" clId="{D4414388-B4A6-407A-B260-4EA9385C82F7}" dt="2024-09-09T13:30:51.041" v="212" actId="14100"/>
        <pc:sldMkLst>
          <pc:docMk/>
          <pc:sldMk cId="523116703" sldId="268"/>
        </pc:sldMkLst>
        <pc:spChg chg="del">
          <ac:chgData name="Wade  Steen" userId="98f1f90f-da4a-47a0-b634-27c20a12779f" providerId="ADAL" clId="{D4414388-B4A6-407A-B260-4EA9385C82F7}" dt="2024-09-09T13:21:44.332" v="65"/>
          <ac:spMkLst>
            <pc:docMk/>
            <pc:sldMk cId="523116703" sldId="268"/>
            <ac:spMk id="3" creationId="{7A68EFD3-5997-A37F-88FB-60AE19820FB3}"/>
          </ac:spMkLst>
        </pc:spChg>
        <pc:spChg chg="add del mod">
          <ac:chgData name="Wade  Steen" userId="98f1f90f-da4a-47a0-b634-27c20a12779f" providerId="ADAL" clId="{D4414388-B4A6-407A-B260-4EA9385C82F7}" dt="2024-09-09T13:30:14.103" v="200"/>
          <ac:spMkLst>
            <pc:docMk/>
            <pc:sldMk cId="523116703" sldId="268"/>
            <ac:spMk id="5" creationId="{E9718813-D527-9D58-C122-DCED157F8122}"/>
          </ac:spMkLst>
        </pc:spChg>
        <pc:graphicFrameChg chg="add mod modGraphic">
          <ac:chgData name="Wade  Steen" userId="98f1f90f-da4a-47a0-b634-27c20a12779f" providerId="ADAL" clId="{D4414388-B4A6-407A-B260-4EA9385C82F7}" dt="2024-09-09T13:30:51.041" v="212" actId="14100"/>
          <ac:graphicFrameMkLst>
            <pc:docMk/>
            <pc:sldMk cId="523116703" sldId="268"/>
            <ac:graphicFrameMk id="6" creationId="{F9FD4A55-09F5-B8C1-F494-AA3959671E02}"/>
          </ac:graphicFrameMkLst>
        </pc:graphicFrameChg>
        <pc:picChg chg="add del mod">
          <ac:chgData name="Wade  Steen" userId="98f1f90f-da4a-47a0-b634-27c20a12779f" providerId="ADAL" clId="{D4414388-B4A6-407A-B260-4EA9385C82F7}" dt="2024-09-09T13:29:42.520" v="198" actId="21"/>
          <ac:picMkLst>
            <pc:docMk/>
            <pc:sldMk cId="523116703" sldId="268"/>
            <ac:picMk id="4" creationId="{AB81A0B3-810D-8A00-42DF-CE73C177E334}"/>
          </ac:picMkLst>
        </pc:picChg>
      </pc:sldChg>
      <pc:sldChg chg="addSp delSp modSp mod">
        <pc:chgData name="Wade  Steen" userId="98f1f90f-da4a-47a0-b634-27c20a12779f" providerId="ADAL" clId="{D4414388-B4A6-407A-B260-4EA9385C82F7}" dt="2024-09-09T13:31:05.204" v="214" actId="21"/>
        <pc:sldMkLst>
          <pc:docMk/>
          <pc:sldMk cId="337314528" sldId="269"/>
        </pc:sldMkLst>
        <pc:spChg chg="del">
          <ac:chgData name="Wade  Steen" userId="98f1f90f-da4a-47a0-b634-27c20a12779f" providerId="ADAL" clId="{D4414388-B4A6-407A-B260-4EA9385C82F7}" dt="2024-09-09T13:29:49.445" v="199"/>
          <ac:spMkLst>
            <pc:docMk/>
            <pc:sldMk cId="337314528" sldId="269"/>
            <ac:spMk id="3" creationId="{7A68EFD3-5997-A37F-88FB-60AE19820FB3}"/>
          </ac:spMkLst>
        </pc:spChg>
        <pc:spChg chg="add mod">
          <ac:chgData name="Wade  Steen" userId="98f1f90f-da4a-47a0-b634-27c20a12779f" providerId="ADAL" clId="{D4414388-B4A6-407A-B260-4EA9385C82F7}" dt="2024-09-09T13:31:05.204" v="214" actId="21"/>
          <ac:spMkLst>
            <pc:docMk/>
            <pc:sldMk cId="337314528" sldId="269"/>
            <ac:spMk id="6" creationId="{E2FC014F-2C6C-CD8C-8B6D-BCE41CF0C0A9}"/>
          </ac:spMkLst>
        </pc:spChg>
        <pc:picChg chg="add del mod">
          <ac:chgData name="Wade  Steen" userId="98f1f90f-da4a-47a0-b634-27c20a12779f" providerId="ADAL" clId="{D4414388-B4A6-407A-B260-4EA9385C82F7}" dt="2024-09-09T13:31:05.204" v="214" actId="21"/>
          <ac:picMkLst>
            <pc:docMk/>
            <pc:sldMk cId="337314528" sldId="269"/>
            <ac:picMk id="4" creationId="{A20CF4E4-BE40-0325-E38B-516BE286D4FD}"/>
          </ac:picMkLst>
        </pc:picChg>
      </pc:sldChg>
      <pc:sldChg chg="addSp delSp modSp mod">
        <pc:chgData name="Wade  Steen" userId="98f1f90f-da4a-47a0-b634-27c20a12779f" providerId="ADAL" clId="{D4414388-B4A6-407A-B260-4EA9385C82F7}" dt="2024-09-10T13:24:08.390" v="225" actId="207"/>
        <pc:sldMkLst>
          <pc:docMk/>
          <pc:sldMk cId="3389681138" sldId="273"/>
        </pc:sldMkLst>
        <pc:spChg chg="del">
          <ac:chgData name="Wade  Steen" userId="98f1f90f-da4a-47a0-b634-27c20a12779f" providerId="ADAL" clId="{D4414388-B4A6-407A-B260-4EA9385C82F7}" dt="2024-09-09T13:20:25.501" v="61"/>
          <ac:spMkLst>
            <pc:docMk/>
            <pc:sldMk cId="3389681138" sldId="273"/>
            <ac:spMk id="3" creationId="{7A68EFD3-5997-A37F-88FB-60AE19820FB3}"/>
          </ac:spMkLst>
        </pc:spChg>
        <pc:graphicFrameChg chg="add mod modGraphic">
          <ac:chgData name="Wade  Steen" userId="98f1f90f-da4a-47a0-b634-27c20a12779f" providerId="ADAL" clId="{D4414388-B4A6-407A-B260-4EA9385C82F7}" dt="2024-09-10T13:24:08.390" v="225" actId="207"/>
          <ac:graphicFrameMkLst>
            <pc:docMk/>
            <pc:sldMk cId="3389681138" sldId="273"/>
            <ac:graphicFrameMk id="4" creationId="{4DA095DE-05D1-F1CC-3B38-398ADA58C805}"/>
          </ac:graphicFrameMkLst>
        </pc:graphicFrameChg>
      </pc:sldChg>
      <pc:sldChg chg="addSp delSp modSp mod">
        <pc:chgData name="Wade  Steen" userId="98f1f90f-da4a-47a0-b634-27c20a12779f" providerId="ADAL" clId="{D4414388-B4A6-407A-B260-4EA9385C82F7}" dt="2024-09-10T13:31:14.050" v="232" actId="207"/>
        <pc:sldMkLst>
          <pc:docMk/>
          <pc:sldMk cId="2686349149" sldId="274"/>
        </pc:sldMkLst>
        <pc:spChg chg="del">
          <ac:chgData name="Wade  Steen" userId="98f1f90f-da4a-47a0-b634-27c20a12779f" providerId="ADAL" clId="{D4414388-B4A6-407A-B260-4EA9385C82F7}" dt="2024-09-09T13:21:25.071" v="64"/>
          <ac:spMkLst>
            <pc:docMk/>
            <pc:sldMk cId="2686349149" sldId="274"/>
            <ac:spMk id="3" creationId="{7A68EFD3-5997-A37F-88FB-60AE19820FB3}"/>
          </ac:spMkLst>
        </pc:spChg>
        <pc:graphicFrameChg chg="add mod modGraphic">
          <ac:chgData name="Wade  Steen" userId="98f1f90f-da4a-47a0-b634-27c20a12779f" providerId="ADAL" clId="{D4414388-B4A6-407A-B260-4EA9385C82F7}" dt="2024-09-10T13:31:14.050" v="232" actId="207"/>
          <ac:graphicFrameMkLst>
            <pc:docMk/>
            <pc:sldMk cId="2686349149" sldId="274"/>
            <ac:graphicFrameMk id="4" creationId="{745DB3F9-8F17-A5B8-FAB6-B13324EE85BB}"/>
          </ac:graphicFrameMkLst>
        </pc:graphicFrameChg>
      </pc:sldChg>
      <pc:sldChg chg="addSp delSp modSp mod">
        <pc:chgData name="Wade  Steen" userId="98f1f90f-da4a-47a0-b634-27c20a12779f" providerId="ADAL" clId="{D4414388-B4A6-407A-B260-4EA9385C82F7}" dt="2024-09-10T13:30:33.118" v="230" actId="207"/>
        <pc:sldMkLst>
          <pc:docMk/>
          <pc:sldMk cId="67411231" sldId="275"/>
        </pc:sldMkLst>
        <pc:spChg chg="del">
          <ac:chgData name="Wade  Steen" userId="98f1f90f-da4a-47a0-b634-27c20a12779f" providerId="ADAL" clId="{D4414388-B4A6-407A-B260-4EA9385C82F7}" dt="2024-09-09T13:21:07.996" v="63"/>
          <ac:spMkLst>
            <pc:docMk/>
            <pc:sldMk cId="67411231" sldId="275"/>
            <ac:spMk id="3" creationId="{7A68EFD3-5997-A37F-88FB-60AE19820FB3}"/>
          </ac:spMkLst>
        </pc:spChg>
        <pc:graphicFrameChg chg="add mod modGraphic">
          <ac:chgData name="Wade  Steen" userId="98f1f90f-da4a-47a0-b634-27c20a12779f" providerId="ADAL" clId="{D4414388-B4A6-407A-B260-4EA9385C82F7}" dt="2024-09-10T13:30:33.118" v="230" actId="207"/>
          <ac:graphicFrameMkLst>
            <pc:docMk/>
            <pc:sldMk cId="67411231" sldId="275"/>
            <ac:graphicFrameMk id="4" creationId="{B7DDAAAC-32CC-102B-EF43-148140AE7782}"/>
          </ac:graphicFrameMkLst>
        </pc:graphicFrameChg>
      </pc:sldChg>
      <pc:sldChg chg="add del">
        <pc:chgData name="Wade  Steen" userId="98f1f90f-da4a-47a0-b634-27c20a12779f" providerId="ADAL" clId="{D4414388-B4A6-407A-B260-4EA9385C82F7}" dt="2024-09-09T13:30:59.491" v="213" actId="2696"/>
        <pc:sldMkLst>
          <pc:docMk/>
          <pc:sldMk cId="4195537547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C86F-955C-7DEB-7EAD-0A76040E5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776B8-6370-A03D-CF96-A11BE6805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6BC55-C869-9286-5E22-88F6B749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CDEB-6E81-455C-A46F-F68E492924B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4763B-5F95-EBDC-8A0F-2249F3CF4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2923A-489C-4BD5-F575-E9AF69F4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E24D-F908-4615-8372-D6834FFA63B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waterfall in a forest&#10;&#10;Description automatically generated">
            <a:extLst>
              <a:ext uri="{FF2B5EF4-FFF2-40B4-BE49-F238E27FC236}">
                <a16:creationId xmlns:a16="http://schemas.microsoft.com/office/drawing/2014/main" id="{2F504CCE-E549-2579-4380-8E0F23CA51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53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C145-E36A-30D2-5DB7-B0E9343D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480F4-BBF9-8422-FFF8-3306DD049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00007-1799-C22A-701D-185FCE372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5804A-9E88-8D5C-8914-2438F16F3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CDEB-6E81-455C-A46F-F68E492924B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4CD60-D328-B68E-2AD4-4908F928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E6F94-AF3A-5E88-24D5-A4E767AC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E24D-F908-4615-8372-D6834FFA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7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D0A63-40D1-66B0-0909-648FF5DAD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91D1F-E64D-6C68-D350-E06FF4D4B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8AF1A-6133-C26D-237D-CF66B3D72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14972-0BBB-F117-9ADD-6145251F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CDEB-6E81-455C-A46F-F68E492924B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1DAA7-53A5-7BB8-A56B-7DA65D67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76C21-4B7A-A653-18CF-1B8CECCC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E24D-F908-4615-8372-D6834FFA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24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310A-1AB9-8952-DB81-864F25A00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7E058-18A6-D549-A8A4-DBB4916DE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AA746-D9C9-2155-B939-6F82D03E9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CDEB-6E81-455C-A46F-F68E492924B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C111F-D4DE-32FE-F2BD-EF86C549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5BE04-EFCA-AAF7-D575-ECD91184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E24D-F908-4615-8372-D6834FFA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99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61713A-8007-F1D0-D722-D23998302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D246CB-3548-FFEB-55C6-44C99B6FE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DB9E9-592E-9326-43D0-943CF326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CDEB-6E81-455C-A46F-F68E492924B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E2032-CFEA-3CD6-F2C9-C220DD399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4B21-4AA3-5EF9-392F-72C76378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E24D-F908-4615-8372-D6834FFA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70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B614D-D5B3-5A31-4857-3A7861905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D9C7F-3668-B63E-113F-EBA698AC5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E4CE-4CF8-3813-C3EF-EC6F3FB1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A1A2C-6F66-1566-5709-4ED05EBD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C2A1F-2806-5DE1-D977-8A4528C3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8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1075-26E9-464D-EA59-9222E51F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9887-BACD-EB48-1085-229CD2F25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448BE-7A1E-DC2B-DDE2-3B37B633F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FBE69-EF6E-9F28-78DE-DFE2E90B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8BF50-5652-C355-EA06-216ABADE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6A47-DCB0-58C3-7319-BD02D0A6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7BA8F-31A3-7E1E-91A9-AE74A348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A634B-2C28-51CB-F929-6615DF7F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25A16-0BBE-01FB-0C3C-E2972A6D9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660D9-7A91-498F-EF91-5A0A63B0C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7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BB37-2470-1414-5467-8778A29F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4E0C8-630A-D893-E8E8-DDCA35A86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290FA-B08D-17EA-025F-D081BD46C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F4B2C-8EE3-2EE5-5254-A7A39EB0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53ED1-F4AF-4852-A94F-EAD57BD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4AF50-1F71-1EB4-721B-3A80DD145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47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82A4C-8E2A-B98E-6F5D-0C2AA03F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706FD-9266-0217-DF78-D065CAB61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9B205-D526-3B56-3674-2E3D15D6B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75DAF-D65B-2498-0142-898313453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B16E9-640C-1C53-E846-57F403B3D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3A665-EA2C-A7EB-FF0F-926E638F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9C28E-9352-5169-B043-72257F4B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A1C9C-DCAC-7CDA-FDEE-796C4E85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26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2201-9097-555F-2D4F-058D645A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1B8E4-CDD2-7D0F-B546-E2EA7C8AA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4097B-27F6-CDDB-92C1-4CD52801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D02EE-7476-B90A-86F5-D64EF2AA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5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ridge over a river&#10;&#10;Description automatically generated">
            <a:extLst>
              <a:ext uri="{FF2B5EF4-FFF2-40B4-BE49-F238E27FC236}">
                <a16:creationId xmlns:a16="http://schemas.microsoft.com/office/drawing/2014/main" id="{1C93E378-7C1E-6DBF-C286-F581054904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E12976F-974B-0C23-EB58-8EA28B2C85D2}"/>
              </a:ext>
            </a:extLst>
          </p:cNvPr>
          <p:cNvSpPr txBox="1">
            <a:spLocks/>
          </p:cNvSpPr>
          <p:nvPr userDrawn="1"/>
        </p:nvSpPr>
        <p:spPr>
          <a:xfrm>
            <a:off x="6691183" y="152358"/>
            <a:ext cx="4810897" cy="1985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81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9641CE-D6DC-A18D-9073-75FE7EEF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5FE57-549E-AC48-FA15-82F68255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4863-F334-01DB-5DE2-43D74F58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11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BFF6-8F28-8C66-6932-ED30F045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3B0E-174A-6AE3-3177-4542EAC1E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1F14B-6068-7F3F-3E98-FE3F61E7C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40AA0-1182-54C0-2ABC-8B535E6E6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D4223-734C-3FFB-A7CC-A7AF55A2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63D7C-7EAC-6BBC-D5BF-78B80B78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68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D5DF-E831-1787-D667-F7C1AFCDE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F28083-C101-BA9D-A391-640D23A96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2BC8D-3098-1445-50D4-77B6EC457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0BD3F-D9DC-2EC9-3E4D-D68933D0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74A79-88B0-4CA9-9245-2B4FF5CD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D67C3-8DB6-B401-95AE-4D88C471A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12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D597-2D73-17B6-8C0F-B961E0DA9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FE272-EA7A-EFD8-6FD5-C9C19A791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8BC0-5B94-D576-65E6-6CEF835C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FC0A0-C443-785C-330E-56B118D5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96DAC-E10C-83CD-C9BB-B29C2F7A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96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1CFCA-1ACB-A069-6E8C-3800FEA27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3D2D0-C444-708E-96F9-96423E4B3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CB238-190B-6A83-ACE9-3BD70DFB5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A975D-8796-D6C0-6ED5-8BDB6280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3DCCB-A0E0-B3B3-A93F-544917B1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8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12976F-974B-0C23-EB58-8EA28B2C85D2}"/>
              </a:ext>
            </a:extLst>
          </p:cNvPr>
          <p:cNvSpPr txBox="1">
            <a:spLocks/>
          </p:cNvSpPr>
          <p:nvPr userDrawn="1"/>
        </p:nvSpPr>
        <p:spPr>
          <a:xfrm>
            <a:off x="6691183" y="152358"/>
            <a:ext cx="4810897" cy="1985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baby gorilla holding a bamboo branch&#10;&#10;Description automatically generated">
            <a:extLst>
              <a:ext uri="{FF2B5EF4-FFF2-40B4-BE49-F238E27FC236}">
                <a16:creationId xmlns:a16="http://schemas.microsoft.com/office/drawing/2014/main" id="{A9725947-D20D-81A8-ECB9-84F8BE6D8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3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olf course with a flag on the green&#10;&#10;Description automatically generated">
            <a:extLst>
              <a:ext uri="{FF2B5EF4-FFF2-40B4-BE49-F238E27FC236}">
                <a16:creationId xmlns:a16="http://schemas.microsoft.com/office/drawing/2014/main" id="{882567F3-C39A-D9C4-ED31-2A80B39249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rozen waterfall in a forest&#10;&#10;Description automatically generated">
            <a:extLst>
              <a:ext uri="{FF2B5EF4-FFF2-40B4-BE49-F238E27FC236}">
                <a16:creationId xmlns:a16="http://schemas.microsoft.com/office/drawing/2014/main" id="{FF85925C-2105-BD0A-C0F1-B3E2C74B3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1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1DF3387C-EEA2-8B6B-2A48-B618F487B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6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border&#10;&#10;Description automatically generated">
            <a:extLst>
              <a:ext uri="{FF2B5EF4-FFF2-40B4-BE49-F238E27FC236}">
                <a16:creationId xmlns:a16="http://schemas.microsoft.com/office/drawing/2014/main" id="{C1EBD846-87D0-E756-D8A8-F98750BC1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449EA-DA9A-9999-34A2-4BC57289E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06" y="284204"/>
            <a:ext cx="11790404" cy="772299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CA3DF-5D08-0CBE-D8BB-AE4ED92C7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005" y="1217141"/>
            <a:ext cx="11790405" cy="453492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8B527-C77C-E626-7459-FC4A8AF5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03CDEB-6E81-455C-A46F-F68E492924B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69FF2-F02F-F584-5BAD-05E266CC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E65D2-D0F7-93E6-D389-E79E0EE4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1EE24D-F908-4615-8372-D6834FFA63B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7BA3A-E350-4C16-7019-A4EC9A0F0F8C}"/>
              </a:ext>
            </a:extLst>
          </p:cNvPr>
          <p:cNvCxnSpPr/>
          <p:nvPr userDrawn="1"/>
        </p:nvCxnSpPr>
        <p:spPr>
          <a:xfrm>
            <a:off x="0" y="1105930"/>
            <a:ext cx="1219200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96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border&#10;&#10;Description automatically generated">
            <a:extLst>
              <a:ext uri="{FF2B5EF4-FFF2-40B4-BE49-F238E27FC236}">
                <a16:creationId xmlns:a16="http://schemas.microsoft.com/office/drawing/2014/main" id="{2462234D-3293-1904-8EB1-78EA8A1E4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9931C-8C22-6EF9-D28F-BBB46BBD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207EA3-4385-DB62-42A1-753F402C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CDEB-6E81-455C-A46F-F68E492924B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1B719-B69A-DF9D-E688-DF961E6B7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F73DA-D40B-5264-1D75-2E45786E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E24D-F908-4615-8372-D6834FFA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0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84573-CE69-3A7A-D019-BD800465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CDEB-6E81-455C-A46F-F68E492924B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0732A-6662-C8A6-7EE8-0EDFDCF8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A2DB3-49BD-6DFE-1A1D-7B55AFDB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E24D-F908-4615-8372-D6834FFA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2C099-12CF-9633-450D-60D5A8DD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A244D-84F5-5B71-7C7F-982C3DD0F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E2269-F7D2-7098-1654-61172ECFB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03CDEB-6E81-455C-A46F-F68E492924B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33C68-C9BF-F90A-9F42-AEB656A85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FD725-E703-AE76-E525-2701D821C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1EE24D-F908-4615-8372-D6834FFA63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7" r:id="rId3"/>
    <p:sldLayoutId id="2147483676" r:id="rId4"/>
    <p:sldLayoutId id="2147483674" r:id="rId5"/>
    <p:sldLayoutId id="2147483675" r:id="rId6"/>
    <p:sldLayoutId id="2147483650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BA050-DAEE-5AAB-7E74-10601C86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57116-75DC-02A9-5EAE-ECCB49266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60529-1604-DDAA-CD41-7C8B7FE6A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DE1BF9-DE84-407B-B6E3-871512859E9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971A3-8FE3-5367-5BCF-856A8EBE8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9F8ED-2EC9-E114-2E88-27B5A4F6C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433B7-2A39-4C2B-A382-07361C21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8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729625-CC30-3681-0D2E-EC8986767583}"/>
              </a:ext>
            </a:extLst>
          </p:cNvPr>
          <p:cNvSpPr txBox="1"/>
          <p:nvPr/>
        </p:nvSpPr>
        <p:spPr>
          <a:xfrm>
            <a:off x="6492241" y="284205"/>
            <a:ext cx="5042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Financial Performance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 for the Eight Months Ended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August 31,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2024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63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555-18EA-BC8B-AB8D-F21BBCDE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C014F-2C6C-CD8C-8B6D-BCE41CF0C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555-18EA-BC8B-AB8D-F21BBCDE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dirty="0"/>
            </a:br>
            <a:r>
              <a:rPr lang="en-US" sz="4400" b="1" dirty="0"/>
              <a:t>Cleveland Metroparks</a:t>
            </a:r>
            <a:br>
              <a:rPr lang="en-US" sz="4400" b="1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0AF609-1457-B4B9-8758-6E062789DA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121376"/>
              </p:ext>
            </p:extLst>
          </p:nvPr>
        </p:nvGraphicFramePr>
        <p:xfrm>
          <a:off x="1933302" y="1162593"/>
          <a:ext cx="8059781" cy="4715704"/>
        </p:xfrm>
        <a:graphic>
          <a:graphicData uri="http://schemas.openxmlformats.org/drawingml/2006/table">
            <a:tbl>
              <a:tblPr/>
              <a:tblGrid>
                <a:gridCol w="1696796">
                  <a:extLst>
                    <a:ext uri="{9D8B030D-6E8A-4147-A177-3AD203B41FA5}">
                      <a16:colId xmlns:a16="http://schemas.microsoft.com/office/drawing/2014/main" val="2643800148"/>
                    </a:ext>
                  </a:extLst>
                </a:gridCol>
                <a:gridCol w="939764">
                  <a:extLst>
                    <a:ext uri="{9D8B030D-6E8A-4147-A177-3AD203B41FA5}">
                      <a16:colId xmlns:a16="http://schemas.microsoft.com/office/drawing/2014/main" val="2235740628"/>
                    </a:ext>
                  </a:extLst>
                </a:gridCol>
                <a:gridCol w="1164915">
                  <a:extLst>
                    <a:ext uri="{9D8B030D-6E8A-4147-A177-3AD203B41FA5}">
                      <a16:colId xmlns:a16="http://schemas.microsoft.com/office/drawing/2014/main" val="296876069"/>
                    </a:ext>
                  </a:extLst>
                </a:gridCol>
                <a:gridCol w="796189">
                  <a:extLst>
                    <a:ext uri="{9D8B030D-6E8A-4147-A177-3AD203B41FA5}">
                      <a16:colId xmlns:a16="http://schemas.microsoft.com/office/drawing/2014/main" val="4113952852"/>
                    </a:ext>
                  </a:extLst>
                </a:gridCol>
                <a:gridCol w="107681">
                  <a:extLst>
                    <a:ext uri="{9D8B030D-6E8A-4147-A177-3AD203B41FA5}">
                      <a16:colId xmlns:a16="http://schemas.microsoft.com/office/drawing/2014/main" val="145698240"/>
                    </a:ext>
                  </a:extLst>
                </a:gridCol>
                <a:gridCol w="1253019">
                  <a:extLst>
                    <a:ext uri="{9D8B030D-6E8A-4147-A177-3AD203B41FA5}">
                      <a16:colId xmlns:a16="http://schemas.microsoft.com/office/drawing/2014/main" val="70847260"/>
                    </a:ext>
                  </a:extLst>
                </a:gridCol>
                <a:gridCol w="1253019">
                  <a:extLst>
                    <a:ext uri="{9D8B030D-6E8A-4147-A177-3AD203B41FA5}">
                      <a16:colId xmlns:a16="http://schemas.microsoft.com/office/drawing/2014/main" val="3080291338"/>
                    </a:ext>
                  </a:extLst>
                </a:gridCol>
                <a:gridCol w="848398">
                  <a:extLst>
                    <a:ext uri="{9D8B030D-6E8A-4147-A177-3AD203B41FA5}">
                      <a16:colId xmlns:a16="http://schemas.microsoft.com/office/drawing/2014/main" val="3223974043"/>
                    </a:ext>
                  </a:extLst>
                </a:gridCol>
              </a:tblGrid>
              <a:tr h="168418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152323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'23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'24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763950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Revenue: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627278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Property Tax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33,541,555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31,782,650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(1,758,905)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95,958,511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96,575,621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617,110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394204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Gov/Grants/Gifts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7,796,473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946,954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(6,849,519)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17,959,901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12,533,471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(5,426,430)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6833298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Charges for Services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6,435,427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7,074,120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638,693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29,332,937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33,856,798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4,523,861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831021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Self-Funded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753,328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795,770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42,442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5,345,101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6,243,665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898,564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019696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Interest, Fines, Other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164,753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632,916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468,163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2,678,618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2,717,041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38,423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343383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Revenue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48,691,536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41,232,410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(7,459,126)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151,275,068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151,926,596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651,528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700463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655662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Ex: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043088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Salaries and Benefits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6,807,935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10,696,653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(3,888,718)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50,732,871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59,020,838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(8,287,967)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673405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Contractual Services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762,601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363,072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399,529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4,620,437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4,473,024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147,413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380500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2,659,877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3,264,693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(604,816)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16,389,064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17,770,595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(1,381,531)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384138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Self-Funded Exp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1,635,890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665,110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970,780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7,274,921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7,168,754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106,167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502164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Op Ex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11,866,303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14,989,528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(3,123,225)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79,017,293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88,433,211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(9,415,918)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393256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24663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Surplus/(Subsidy)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36,825,233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26,242,882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(10,582,351)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72,257,775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63,493,385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(8,764,390)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446599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450949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 Ex: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866957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83,040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95,917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(12,877)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499,084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675,214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(176,130)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369293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4,907,907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3,032,721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1,875,186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20,478,304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23,490,811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(3,012,507)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764502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298,793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643,049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(344,256)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5,343,651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5,710,626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(366,975)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301272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 Acquisition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79,915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734,057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(654,142)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807,571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5,723,437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(4,915,866)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038381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Animal Costs</a:t>
                      </a:r>
                    </a:p>
                  </a:txBody>
                  <a:tcPr marL="7378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14,638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11,427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3,211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659429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 Ex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5,370,236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4,505,852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864,384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27,143,248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35,611,515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(8,468,267)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420156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101817"/>
                  </a:ext>
                </a:extLst>
              </a:tr>
              <a:tr h="168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31,454,997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21,737,030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(9,717,967)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45,114,527 </a:t>
                      </a:r>
                    </a:p>
                  </a:txBody>
                  <a:tcPr marL="8199" marR="8199" marT="8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27,881,870 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(17,232,657)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033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82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555-18EA-BC8B-AB8D-F21BBCDE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dirty="0"/>
            </a:br>
            <a:r>
              <a:rPr lang="en-US" sz="4400" b="1" dirty="0"/>
              <a:t>Cleveland Metroparks Zoo</a:t>
            </a:r>
            <a:br>
              <a:rPr lang="en-US" sz="4400" b="1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AB15F1-C8AA-1D81-DBF4-3866BDE466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390025"/>
              </p:ext>
            </p:extLst>
          </p:nvPr>
        </p:nvGraphicFramePr>
        <p:xfrm>
          <a:off x="1809207" y="1149531"/>
          <a:ext cx="8301443" cy="4761401"/>
        </p:xfrm>
        <a:graphic>
          <a:graphicData uri="http://schemas.openxmlformats.org/drawingml/2006/table">
            <a:tbl>
              <a:tblPr/>
              <a:tblGrid>
                <a:gridCol w="1901307">
                  <a:extLst>
                    <a:ext uri="{9D8B030D-6E8A-4147-A177-3AD203B41FA5}">
                      <a16:colId xmlns:a16="http://schemas.microsoft.com/office/drawing/2014/main" val="451801800"/>
                    </a:ext>
                  </a:extLst>
                </a:gridCol>
                <a:gridCol w="1003186">
                  <a:extLst>
                    <a:ext uri="{9D8B030D-6E8A-4147-A177-3AD203B41FA5}">
                      <a16:colId xmlns:a16="http://schemas.microsoft.com/office/drawing/2014/main" val="946259189"/>
                    </a:ext>
                  </a:extLst>
                </a:gridCol>
                <a:gridCol w="1013194">
                  <a:extLst>
                    <a:ext uri="{9D8B030D-6E8A-4147-A177-3AD203B41FA5}">
                      <a16:colId xmlns:a16="http://schemas.microsoft.com/office/drawing/2014/main" val="2399377641"/>
                    </a:ext>
                  </a:extLst>
                </a:gridCol>
                <a:gridCol w="800424">
                  <a:extLst>
                    <a:ext uri="{9D8B030D-6E8A-4147-A177-3AD203B41FA5}">
                      <a16:colId xmlns:a16="http://schemas.microsoft.com/office/drawing/2014/main" val="236304074"/>
                    </a:ext>
                  </a:extLst>
                </a:gridCol>
                <a:gridCol w="111454">
                  <a:extLst>
                    <a:ext uri="{9D8B030D-6E8A-4147-A177-3AD203B41FA5}">
                      <a16:colId xmlns:a16="http://schemas.microsoft.com/office/drawing/2014/main" val="742972986"/>
                    </a:ext>
                  </a:extLst>
                </a:gridCol>
                <a:gridCol w="1296888">
                  <a:extLst>
                    <a:ext uri="{9D8B030D-6E8A-4147-A177-3AD203B41FA5}">
                      <a16:colId xmlns:a16="http://schemas.microsoft.com/office/drawing/2014/main" val="2060392300"/>
                    </a:ext>
                  </a:extLst>
                </a:gridCol>
                <a:gridCol w="1296888">
                  <a:extLst>
                    <a:ext uri="{9D8B030D-6E8A-4147-A177-3AD203B41FA5}">
                      <a16:colId xmlns:a16="http://schemas.microsoft.com/office/drawing/2014/main" val="3195161877"/>
                    </a:ext>
                  </a:extLst>
                </a:gridCol>
                <a:gridCol w="878102">
                  <a:extLst>
                    <a:ext uri="{9D8B030D-6E8A-4147-A177-3AD203B41FA5}">
                      <a16:colId xmlns:a16="http://schemas.microsoft.com/office/drawing/2014/main" val="1786209986"/>
                    </a:ext>
                  </a:extLst>
                </a:gridCol>
              </a:tblGrid>
              <a:tr h="139175"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05394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'23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'24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938388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Revenue: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382412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General/SE Admissions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1,114,008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1,373,419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259,411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5,509,793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6,350,094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840,301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770595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Guest Experience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181,267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227,293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46,026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892,027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903,040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11,013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592340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Zoo Society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1,133,220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1,102,976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(30,244)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2,310,211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2,471,390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161,179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56801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Souvenirs/Refreshments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548,632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549,796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1,164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1,745,584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1,918,813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173,229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227893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1,512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5,855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4,343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303,419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332,344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28,925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508034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Rentals &amp; Events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22,281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24,994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2,713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612,524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503,956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(108,568)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991201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Consignment 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6,182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12,984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6,802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23,946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25,089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1,143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342584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1,342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(3,741)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(5,083)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6,731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(6,232)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(12,963)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5205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Revenue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3,008,444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3,293,576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285,132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11,404,235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12,498,494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1,094,259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676767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484451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Ex: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7706749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Salaries and Benefits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1,451,711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2,169,012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(717,301)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11,030,414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12,484,055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(1,453,641)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064437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Contractual Services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49,341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22,185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27,156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177,327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140,065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37,262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070841"/>
                  </a:ext>
                </a:extLst>
              </a:tr>
              <a:tr h="16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416,900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542,237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(125,337)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3,368,998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3,705,507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(336,509)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576811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Op Ex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1,917,952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2,733,434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(815,482)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14,576,739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16,329,627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(1,752,888)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298539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614020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Surplus/(Subsidy)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1,090,492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560,142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(530,350)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(3,172,504)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(3,831,133)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(658,629)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538848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295775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 Ex: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104235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4,600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4,600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20,101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3,945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16,156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138685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1,952,868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610,728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1,342,140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6,453,886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2,977,367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3,476,519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461563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86,056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86,056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183,414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390,196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(206,782)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962842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Animal Costs</a:t>
                      </a:r>
                    </a:p>
                  </a:txBody>
                  <a:tcPr marL="60506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14,638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11,427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3,211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646179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 Ex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2,044,105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610,836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1,433,269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6,672,039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3,382,935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3,289,104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852702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957724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(953,613)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(50,694)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902,919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(9,844,543)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(7,214,068)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2,630,475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090671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237602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Restricted Revenue-Other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83,024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153,836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70,812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3,878,841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4,930,791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1,051,950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48141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Restricted Revenue-Zipline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92,390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99,656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7,266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385,592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374,102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(11,490)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497339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Restricted Expenses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511,200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43,031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468,169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4,686,541 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1,545,380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3,141,161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694518"/>
                  </a:ext>
                </a:extLst>
              </a:tr>
              <a:tr h="1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Restricted Surplus/(Subsidy)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(335,786)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210,461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546,247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(422,108)</a:t>
                      </a:r>
                    </a:p>
                  </a:txBody>
                  <a:tcPr marL="6723" marR="6723" marT="6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3,759,513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4,181,621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895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598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555-18EA-BC8B-AB8D-F21BBCDE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dirty="0"/>
            </a:br>
            <a:r>
              <a:rPr lang="en-US" sz="4400" b="1" dirty="0"/>
              <a:t>Cleveland Metroparks Golf</a:t>
            </a:r>
            <a:br>
              <a:rPr lang="en-US" sz="4400" b="1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5169ED-977E-6BB3-8948-01912A246C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9666843"/>
              </p:ext>
            </p:extLst>
          </p:nvPr>
        </p:nvGraphicFramePr>
        <p:xfrm>
          <a:off x="2129247" y="1211452"/>
          <a:ext cx="7648301" cy="4546222"/>
        </p:xfrm>
        <a:graphic>
          <a:graphicData uri="http://schemas.openxmlformats.org/drawingml/2006/table">
            <a:tbl>
              <a:tblPr/>
              <a:tblGrid>
                <a:gridCol w="1668954">
                  <a:extLst>
                    <a:ext uri="{9D8B030D-6E8A-4147-A177-3AD203B41FA5}">
                      <a16:colId xmlns:a16="http://schemas.microsoft.com/office/drawing/2014/main" val="2871407229"/>
                    </a:ext>
                  </a:extLst>
                </a:gridCol>
                <a:gridCol w="962858">
                  <a:extLst>
                    <a:ext uri="{9D8B030D-6E8A-4147-A177-3AD203B41FA5}">
                      <a16:colId xmlns:a16="http://schemas.microsoft.com/office/drawing/2014/main" val="571988448"/>
                    </a:ext>
                  </a:extLst>
                </a:gridCol>
                <a:gridCol w="962858">
                  <a:extLst>
                    <a:ext uri="{9D8B030D-6E8A-4147-A177-3AD203B41FA5}">
                      <a16:colId xmlns:a16="http://schemas.microsoft.com/office/drawing/2014/main" val="2210931118"/>
                    </a:ext>
                  </a:extLst>
                </a:gridCol>
                <a:gridCol w="722144">
                  <a:extLst>
                    <a:ext uri="{9D8B030D-6E8A-4147-A177-3AD203B41FA5}">
                      <a16:colId xmlns:a16="http://schemas.microsoft.com/office/drawing/2014/main" val="3900239282"/>
                    </a:ext>
                  </a:extLst>
                </a:gridCol>
                <a:gridCol w="105914">
                  <a:extLst>
                    <a:ext uri="{9D8B030D-6E8A-4147-A177-3AD203B41FA5}">
                      <a16:colId xmlns:a16="http://schemas.microsoft.com/office/drawing/2014/main" val="2556202244"/>
                    </a:ext>
                  </a:extLst>
                </a:gridCol>
                <a:gridCol w="1232457">
                  <a:extLst>
                    <a:ext uri="{9D8B030D-6E8A-4147-A177-3AD203B41FA5}">
                      <a16:colId xmlns:a16="http://schemas.microsoft.com/office/drawing/2014/main" val="4203997642"/>
                    </a:ext>
                  </a:extLst>
                </a:gridCol>
                <a:gridCol w="1232457">
                  <a:extLst>
                    <a:ext uri="{9D8B030D-6E8A-4147-A177-3AD203B41FA5}">
                      <a16:colId xmlns:a16="http://schemas.microsoft.com/office/drawing/2014/main" val="3661085567"/>
                    </a:ext>
                  </a:extLst>
                </a:gridCol>
                <a:gridCol w="760659">
                  <a:extLst>
                    <a:ext uri="{9D8B030D-6E8A-4147-A177-3AD203B41FA5}">
                      <a16:colId xmlns:a16="http://schemas.microsoft.com/office/drawing/2014/main" val="1083749516"/>
                    </a:ext>
                  </a:extLst>
                </a:gridCol>
              </a:tblGrid>
              <a:tr h="169682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274837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'23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'24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130723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Revenue: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627870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Greens Fees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999,045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1,176,420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177,375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4,742,184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5,446,983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704,799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329758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 Rentals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372,357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459,665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87,308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1,767,250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2,141,753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374,503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856023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Food Service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234,846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356,390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121,544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1,109,854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1,652,243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542,389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93519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Merchandise Sales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79,022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107,745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28,723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420,293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546,144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125,851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90676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 Services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3,028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1,951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(1,077)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165,948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178,675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12,727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922743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Driving Range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121,820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116,683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(5,137)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607,647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680,638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72,991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561481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128,274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75,708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(52,566)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721,608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719,895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(1,713)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257953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Revenue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1,938,392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2,294,562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356,170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9,534,784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11,366,331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1,831,547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45551"/>
                  </a:ext>
                </a:extLst>
              </a:tr>
              <a:tr h="157804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902887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Ex: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604504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Salaries and Benefits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608,960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1,076,397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(467,437)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3,784,707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4,935,019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(1,150,312)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669676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Contractual Services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5,637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30,182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(24,545)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45,912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100,472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(54,560)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033721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331,484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540,332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(208,848)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2,160,239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2,687,995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(527,756)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32784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Op Ex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946,081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1,646,911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(700,830)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5,990,858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7,723,486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(1,732,628)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607562"/>
                  </a:ext>
                </a:extLst>
              </a:tr>
              <a:tr h="157804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12051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Surplus/(Subsidy)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992,311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647,651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(344,660)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3,543,926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3,642,845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98,919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718515"/>
                  </a:ext>
                </a:extLst>
              </a:tr>
              <a:tr h="157804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054225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 Ex: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623076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24,668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(24,668)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157,671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196,361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(38,690)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173102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656,572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67,603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588,969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1,867,025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2,523,753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(656,728)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93394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76357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5,894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49,177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(43,283)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451,358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1,503,833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(1,052,475)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059407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 Ex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662,466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141,448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521,018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2,476,054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4,223,947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(1,747,893)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260832"/>
                  </a:ext>
                </a:extLst>
              </a:tr>
              <a:tr h="157804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7395200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329,845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506,203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176,358 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1,067,872 </a:t>
                      </a:r>
                    </a:p>
                  </a:txBody>
                  <a:tcPr marL="8484" marR="8484" marT="8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(581,102)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(1,648,974)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899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020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555-18EA-BC8B-AB8D-F21BBCDE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dirty="0"/>
            </a:br>
            <a:r>
              <a:rPr lang="en-US" sz="4400" b="1" dirty="0"/>
              <a:t>Cleveland Metroparks Golf</a:t>
            </a:r>
            <a:br>
              <a:rPr lang="en-US" sz="4400" b="1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A095DE-05D1-F1CC-3B38-398ADA58C8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282769"/>
              </p:ext>
            </p:extLst>
          </p:nvPr>
        </p:nvGraphicFramePr>
        <p:xfrm>
          <a:off x="207964" y="1397727"/>
          <a:ext cx="11790359" cy="4212760"/>
        </p:xfrm>
        <a:graphic>
          <a:graphicData uri="http://schemas.openxmlformats.org/drawingml/2006/table">
            <a:tbl>
              <a:tblPr/>
              <a:tblGrid>
                <a:gridCol w="1479855">
                  <a:extLst>
                    <a:ext uri="{9D8B030D-6E8A-4147-A177-3AD203B41FA5}">
                      <a16:colId xmlns:a16="http://schemas.microsoft.com/office/drawing/2014/main" val="2655484248"/>
                    </a:ext>
                  </a:extLst>
                </a:gridCol>
                <a:gridCol w="1086928">
                  <a:extLst>
                    <a:ext uri="{9D8B030D-6E8A-4147-A177-3AD203B41FA5}">
                      <a16:colId xmlns:a16="http://schemas.microsoft.com/office/drawing/2014/main" val="1315986883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3961973553"/>
                    </a:ext>
                  </a:extLst>
                </a:gridCol>
                <a:gridCol w="84199">
                  <a:extLst>
                    <a:ext uri="{9D8B030D-6E8A-4147-A177-3AD203B41FA5}">
                      <a16:colId xmlns:a16="http://schemas.microsoft.com/office/drawing/2014/main" val="1385796298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1920930067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2779127273"/>
                    </a:ext>
                  </a:extLst>
                </a:gridCol>
                <a:gridCol w="84199">
                  <a:extLst>
                    <a:ext uri="{9D8B030D-6E8A-4147-A177-3AD203B41FA5}">
                      <a16:colId xmlns:a16="http://schemas.microsoft.com/office/drawing/2014/main" val="2152278612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2634108343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2658319246"/>
                    </a:ext>
                  </a:extLst>
                </a:gridCol>
                <a:gridCol w="84199">
                  <a:extLst>
                    <a:ext uri="{9D8B030D-6E8A-4147-A177-3AD203B41FA5}">
                      <a16:colId xmlns:a16="http://schemas.microsoft.com/office/drawing/2014/main" val="1460795095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1294633971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3751075520"/>
                    </a:ext>
                  </a:extLst>
                </a:gridCol>
                <a:gridCol w="84199">
                  <a:extLst>
                    <a:ext uri="{9D8B030D-6E8A-4147-A177-3AD203B41FA5}">
                      <a16:colId xmlns:a16="http://schemas.microsoft.com/office/drawing/2014/main" val="3734914996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3695496039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4063736586"/>
                    </a:ext>
                  </a:extLst>
                </a:gridCol>
              </a:tblGrid>
              <a:tr h="169993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Met (18)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Little Met (9)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Mastick Woods (9)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Manakiki (18)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Sleepy Hollow (18)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703605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752326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Revenue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1,455,638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1,671,963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489,913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574,384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358,908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399,957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1,279,374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1,331,837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1,987,922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2,179,532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478031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Expenses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1,001,654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1,161,909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229,028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284,453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246,302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293,167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770,931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829,454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1,191,609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1,418,516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876054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Surplus/(Subsidy)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453,984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510,054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260,885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289,931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112,606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106,790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508,443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502,383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796,313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761,016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046006"/>
                  </a:ext>
                </a:extLst>
              </a:tr>
              <a:tr h="161037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080724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1,474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120,477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50,104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13,287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896332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12,402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1,549,522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1,302,707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62,035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21,203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442272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8,138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37,725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49,151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892,630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49,151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166,656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739172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Capital Expenditures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8,138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37,725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13,876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1,601,585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2,315,814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161,290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201,146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700748"/>
                  </a:ext>
                </a:extLst>
              </a:tr>
              <a:tr h="161495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883489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445,846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472,329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260,885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276,055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112,606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106,790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(1,093,142)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(1,813,431)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635,023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559,870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256609"/>
                  </a:ext>
                </a:extLst>
              </a:tr>
              <a:tr h="168294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493680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Shawnee Hills (27)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 Park (9)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Seneca (36)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Ironwood 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Admin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036293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056587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Revenue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1,292,592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1,405,146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660,169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730,291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2,010,268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2,024,182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1,049,039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073763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Expenses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734,823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871,165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404,797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440,683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937,917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1,101,589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689,497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473,796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633,052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612820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Surplus/(Subsidy)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557,769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533,981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255,372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289,608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1,072,351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922,593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359,542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(473,796)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(633,052)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99197"/>
                  </a:ext>
                </a:extLst>
              </a:tr>
              <a:tr h="161037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171603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24,376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17,513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28,028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52,251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38,070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4,223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909148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41,840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527,950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14,331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151,870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617,084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16,761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47,427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25,645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147861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28,500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49,177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101,746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344,199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227,400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247747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Capital Expenditures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66,936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573,963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42,359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49,177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204,121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756,900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18,079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391,626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257,268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9151220"/>
                  </a:ext>
                </a:extLst>
              </a:tr>
              <a:tr h="1610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756581"/>
                  </a:ext>
                </a:extLst>
              </a:tr>
              <a:tr h="16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7643" marR="7643" marT="76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490,833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(39,982)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213,013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240,431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868,230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165,693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341,463 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(865,422)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(890,320)</a:t>
                      </a:r>
                    </a:p>
                  </a:txBody>
                  <a:tcPr marL="7643" marR="7643" marT="76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951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681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555-18EA-BC8B-AB8D-F21BBCDE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dirty="0"/>
            </a:br>
            <a:r>
              <a:rPr lang="en-US" sz="4400" b="1" dirty="0"/>
              <a:t>Cleveland Metroparks Enterprise</a:t>
            </a:r>
            <a:br>
              <a:rPr lang="en-US" sz="4400" b="1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AEFC53-5D7D-40E8-6DE3-F639FAD99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326808"/>
              </p:ext>
            </p:extLst>
          </p:nvPr>
        </p:nvGraphicFramePr>
        <p:xfrm>
          <a:off x="2102644" y="1313815"/>
          <a:ext cx="8000999" cy="4450080"/>
        </p:xfrm>
        <a:graphic>
          <a:graphicData uri="http://schemas.openxmlformats.org/drawingml/2006/table">
            <a:tbl>
              <a:tblPr/>
              <a:tblGrid>
                <a:gridCol w="1560243">
                  <a:extLst>
                    <a:ext uri="{9D8B030D-6E8A-4147-A177-3AD203B41FA5}">
                      <a16:colId xmlns:a16="http://schemas.microsoft.com/office/drawing/2014/main" val="1034000175"/>
                    </a:ext>
                  </a:extLst>
                </a:gridCol>
                <a:gridCol w="1560243">
                  <a:extLst>
                    <a:ext uri="{9D8B030D-6E8A-4147-A177-3AD203B41FA5}">
                      <a16:colId xmlns:a16="http://schemas.microsoft.com/office/drawing/2014/main" val="4187970980"/>
                    </a:ext>
                  </a:extLst>
                </a:gridCol>
                <a:gridCol w="951367">
                  <a:extLst>
                    <a:ext uri="{9D8B030D-6E8A-4147-A177-3AD203B41FA5}">
                      <a16:colId xmlns:a16="http://schemas.microsoft.com/office/drawing/2014/main" val="2187132287"/>
                    </a:ext>
                  </a:extLst>
                </a:gridCol>
                <a:gridCol w="637416">
                  <a:extLst>
                    <a:ext uri="{9D8B030D-6E8A-4147-A177-3AD203B41FA5}">
                      <a16:colId xmlns:a16="http://schemas.microsoft.com/office/drawing/2014/main" val="681791826"/>
                    </a:ext>
                  </a:extLst>
                </a:gridCol>
                <a:gridCol w="104650">
                  <a:extLst>
                    <a:ext uri="{9D8B030D-6E8A-4147-A177-3AD203B41FA5}">
                      <a16:colId xmlns:a16="http://schemas.microsoft.com/office/drawing/2014/main" val="4183849605"/>
                    </a:ext>
                  </a:extLst>
                </a:gridCol>
                <a:gridCol w="1217750">
                  <a:extLst>
                    <a:ext uri="{9D8B030D-6E8A-4147-A177-3AD203B41FA5}">
                      <a16:colId xmlns:a16="http://schemas.microsoft.com/office/drawing/2014/main" val="4126456085"/>
                    </a:ext>
                  </a:extLst>
                </a:gridCol>
                <a:gridCol w="1217750">
                  <a:extLst>
                    <a:ext uri="{9D8B030D-6E8A-4147-A177-3AD203B41FA5}">
                      <a16:colId xmlns:a16="http://schemas.microsoft.com/office/drawing/2014/main" val="1337063045"/>
                    </a:ext>
                  </a:extLst>
                </a:gridCol>
                <a:gridCol w="751580">
                  <a:extLst>
                    <a:ext uri="{9D8B030D-6E8A-4147-A177-3AD203B41FA5}">
                      <a16:colId xmlns:a16="http://schemas.microsoft.com/office/drawing/2014/main" val="257345727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4656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2696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4554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Concessions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708,232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654,567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(53,665)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3,184,671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3,488,704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304,033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5821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 Rentals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3,739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(11,056)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601,017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647,184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46,167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9994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(incl. Chalet, parking, aquatics, etc.)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227,265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253,013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25,748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1,386,652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1,527,565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140,913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32591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Revenue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950,292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911,319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(38,973)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5,172,340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5,663,453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491,113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285220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7738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Ex: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3089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Salaries and Benefits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527,312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756,760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(229,448)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2,719,199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3,069,367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(350,168)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0075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Contractual Services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28,818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(3,331)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76,241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91,024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(14,783)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272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406,740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477,877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(71,137)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1,808,661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2,078,260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(269,599)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4875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Op Ex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959,539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1,263,455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(303,916)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4,604,101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5,238,651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(634,550)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167947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4969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Surplus/(Subsidy)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(9,247)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(352,136)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(342,889)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568,239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424,802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(143,437)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253182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5725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 Ex: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529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3,741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13,143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1112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27,057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(25,132)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12,241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12,241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245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 Ex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30,798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6849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9426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(9,381)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(352,136)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(342,755)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537,189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394,004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(143,185)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52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0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555-18EA-BC8B-AB8D-F21BBCDE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dirty="0"/>
            </a:br>
            <a:r>
              <a:rPr lang="en-US" sz="4400" b="1" dirty="0"/>
              <a:t>Cleveland Metroparks Enterprise</a:t>
            </a:r>
            <a:br>
              <a:rPr lang="en-US" sz="4400" b="1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DDAAAC-32CC-102B-EF43-148140AE7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473532"/>
              </p:ext>
            </p:extLst>
          </p:nvPr>
        </p:nvGraphicFramePr>
        <p:xfrm>
          <a:off x="540679" y="1208746"/>
          <a:ext cx="11124930" cy="4551635"/>
        </p:xfrm>
        <a:graphic>
          <a:graphicData uri="http://schemas.openxmlformats.org/drawingml/2006/table">
            <a:tbl>
              <a:tblPr/>
              <a:tblGrid>
                <a:gridCol w="1713883">
                  <a:extLst>
                    <a:ext uri="{9D8B030D-6E8A-4147-A177-3AD203B41FA5}">
                      <a16:colId xmlns:a16="http://schemas.microsoft.com/office/drawing/2014/main" val="1497609634"/>
                    </a:ext>
                  </a:extLst>
                </a:gridCol>
                <a:gridCol w="1138507">
                  <a:extLst>
                    <a:ext uri="{9D8B030D-6E8A-4147-A177-3AD203B41FA5}">
                      <a16:colId xmlns:a16="http://schemas.microsoft.com/office/drawing/2014/main" val="4240291597"/>
                    </a:ext>
                  </a:extLst>
                </a:gridCol>
                <a:gridCol w="1138507">
                  <a:extLst>
                    <a:ext uri="{9D8B030D-6E8A-4147-A177-3AD203B41FA5}">
                      <a16:colId xmlns:a16="http://schemas.microsoft.com/office/drawing/2014/main" val="2455291416"/>
                    </a:ext>
                  </a:extLst>
                </a:gridCol>
                <a:gridCol w="100997">
                  <a:extLst>
                    <a:ext uri="{9D8B030D-6E8A-4147-A177-3AD203B41FA5}">
                      <a16:colId xmlns:a16="http://schemas.microsoft.com/office/drawing/2014/main" val="3713181459"/>
                    </a:ext>
                  </a:extLst>
                </a:gridCol>
                <a:gridCol w="1138507">
                  <a:extLst>
                    <a:ext uri="{9D8B030D-6E8A-4147-A177-3AD203B41FA5}">
                      <a16:colId xmlns:a16="http://schemas.microsoft.com/office/drawing/2014/main" val="2348723851"/>
                    </a:ext>
                  </a:extLst>
                </a:gridCol>
                <a:gridCol w="1138507">
                  <a:extLst>
                    <a:ext uri="{9D8B030D-6E8A-4147-A177-3AD203B41FA5}">
                      <a16:colId xmlns:a16="http://schemas.microsoft.com/office/drawing/2014/main" val="4164016071"/>
                    </a:ext>
                  </a:extLst>
                </a:gridCol>
                <a:gridCol w="100997">
                  <a:extLst>
                    <a:ext uri="{9D8B030D-6E8A-4147-A177-3AD203B41FA5}">
                      <a16:colId xmlns:a16="http://schemas.microsoft.com/office/drawing/2014/main" val="1181825667"/>
                    </a:ext>
                  </a:extLst>
                </a:gridCol>
                <a:gridCol w="1138507">
                  <a:extLst>
                    <a:ext uri="{9D8B030D-6E8A-4147-A177-3AD203B41FA5}">
                      <a16:colId xmlns:a16="http://schemas.microsoft.com/office/drawing/2014/main" val="135248014"/>
                    </a:ext>
                  </a:extLst>
                </a:gridCol>
                <a:gridCol w="1138507">
                  <a:extLst>
                    <a:ext uri="{9D8B030D-6E8A-4147-A177-3AD203B41FA5}">
                      <a16:colId xmlns:a16="http://schemas.microsoft.com/office/drawing/2014/main" val="1366337586"/>
                    </a:ext>
                  </a:extLst>
                </a:gridCol>
                <a:gridCol w="100997">
                  <a:extLst>
                    <a:ext uri="{9D8B030D-6E8A-4147-A177-3AD203B41FA5}">
                      <a16:colId xmlns:a16="http://schemas.microsoft.com/office/drawing/2014/main" val="4186404067"/>
                    </a:ext>
                  </a:extLst>
                </a:gridCol>
                <a:gridCol w="1138507">
                  <a:extLst>
                    <a:ext uri="{9D8B030D-6E8A-4147-A177-3AD203B41FA5}">
                      <a16:colId xmlns:a16="http://schemas.microsoft.com/office/drawing/2014/main" val="584491327"/>
                    </a:ext>
                  </a:extLst>
                </a:gridCol>
                <a:gridCol w="1138507">
                  <a:extLst>
                    <a:ext uri="{9D8B030D-6E8A-4147-A177-3AD203B41FA5}">
                      <a16:colId xmlns:a16="http://schemas.microsoft.com/office/drawing/2014/main" val="3277140356"/>
                    </a:ext>
                  </a:extLst>
                </a:gridCol>
              </a:tblGrid>
              <a:tr h="183782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Merwin's Wharf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EW Beach House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E55th Marina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E55th Restaurant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422663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196953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Revenue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1,748,061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1,723,287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439,903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511,166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718,936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814,780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534,173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571,046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546919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Expenses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1,500,001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1,554,664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306,258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354,824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332,392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381,679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448,581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437,292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203619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Surplus/(Subsidy)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248,060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168,623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133,645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156,342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386,544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433,101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85,592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133,754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929804"/>
                  </a:ext>
                </a:extLst>
              </a:tr>
              <a:tr h="170917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230441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131675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15,137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1,771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692657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907117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Capital Expenditures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15,137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1,771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446390"/>
                  </a:ext>
                </a:extLst>
              </a:tr>
              <a:tr h="170917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567205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247,906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153,486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133,645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156,342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384,773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433,101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85,592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133,754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468188"/>
                  </a:ext>
                </a:extLst>
              </a:tr>
              <a:tr h="170917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2699656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Wildwood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Euclid Beach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EmerNeck Marina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EmerNeck Restaurant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635624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637289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Revenue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29,206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12,026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2,358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1,947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295,046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332,266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250,339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357,164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703065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Expenses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35,061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26,749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6,456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6,185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221,331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260,616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259,447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357,596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419064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Surplus/(Subsidy)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(5,855)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(14,723)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(4,098)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(4,238)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73,715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71,650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(9,108)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(432)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760329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431075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97729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5373483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154461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Capital Expenditures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207475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66377"/>
                  </a:ext>
                </a:extLst>
              </a:tr>
              <a:tr h="181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(5,855)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(14,723)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(4,098)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(4,238)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73,715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71,650 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(9,108)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(432)</a:t>
                      </a:r>
                    </a:p>
                  </a:txBody>
                  <a:tcPr marL="9189" marR="9189" marT="91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596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11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555-18EA-BC8B-AB8D-F21BBCDE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dirty="0"/>
            </a:br>
            <a:r>
              <a:rPr lang="en-US" sz="4400" b="1" dirty="0"/>
              <a:t>Cleveland Metroparks Enterprise</a:t>
            </a:r>
            <a:br>
              <a:rPr lang="en-US" sz="4400" b="1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45DB3F9-8F17-A5B8-FAB6-B13324EE85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581325"/>
              </p:ext>
            </p:extLst>
          </p:nvPr>
        </p:nvGraphicFramePr>
        <p:xfrm>
          <a:off x="207965" y="1208315"/>
          <a:ext cx="11790358" cy="4675957"/>
        </p:xfrm>
        <a:graphic>
          <a:graphicData uri="http://schemas.openxmlformats.org/drawingml/2006/table">
            <a:tbl>
              <a:tblPr/>
              <a:tblGrid>
                <a:gridCol w="1496510">
                  <a:extLst>
                    <a:ext uri="{9D8B030D-6E8A-4147-A177-3AD203B41FA5}">
                      <a16:colId xmlns:a16="http://schemas.microsoft.com/office/drawing/2014/main" val="459575773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2837151864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3546197995"/>
                    </a:ext>
                  </a:extLst>
                </a:gridCol>
                <a:gridCol w="88187">
                  <a:extLst>
                    <a:ext uri="{9D8B030D-6E8A-4147-A177-3AD203B41FA5}">
                      <a16:colId xmlns:a16="http://schemas.microsoft.com/office/drawing/2014/main" val="266173519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1259556330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3994014244"/>
                    </a:ext>
                  </a:extLst>
                </a:gridCol>
                <a:gridCol w="88187">
                  <a:extLst>
                    <a:ext uri="{9D8B030D-6E8A-4147-A177-3AD203B41FA5}">
                      <a16:colId xmlns:a16="http://schemas.microsoft.com/office/drawing/2014/main" val="240313539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2064328144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651876018"/>
                    </a:ext>
                  </a:extLst>
                </a:gridCol>
                <a:gridCol w="88187">
                  <a:extLst>
                    <a:ext uri="{9D8B030D-6E8A-4147-A177-3AD203B41FA5}">
                      <a16:colId xmlns:a16="http://schemas.microsoft.com/office/drawing/2014/main" val="1917299411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1875778210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3645695423"/>
                    </a:ext>
                  </a:extLst>
                </a:gridCol>
                <a:gridCol w="88187">
                  <a:extLst>
                    <a:ext uri="{9D8B030D-6E8A-4147-A177-3AD203B41FA5}">
                      <a16:colId xmlns:a16="http://schemas.microsoft.com/office/drawing/2014/main" val="1083077516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1004950150"/>
                    </a:ext>
                  </a:extLst>
                </a:gridCol>
                <a:gridCol w="994110">
                  <a:extLst>
                    <a:ext uri="{9D8B030D-6E8A-4147-A177-3AD203B41FA5}">
                      <a16:colId xmlns:a16="http://schemas.microsoft.com/office/drawing/2014/main" val="2941423677"/>
                    </a:ext>
                  </a:extLst>
                </a:gridCol>
              </a:tblGrid>
              <a:tr h="178430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Edgewater Pier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Wallace Lake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Hinckley Lake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Huntington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Boat Dock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113953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336327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Revenue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28,519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43,118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32,904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24,684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19,549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361,410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552,953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1,063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1,856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010304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Expenses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29,757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44,941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41,728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36,111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21,539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260,437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400,933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1,415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580831"/>
                  </a:ext>
                </a:extLst>
              </a:tr>
              <a:tr h="3172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Surplus/(Subsidy)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(1,238)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(1,823)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(8,824)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(11,427)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(1,990)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(320)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100,973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152,020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(352)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988940"/>
                  </a:ext>
                </a:extLst>
              </a:tr>
              <a:tr h="165941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22830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308809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083584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237035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Capital Expenditures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651867"/>
                  </a:ext>
                </a:extLst>
              </a:tr>
              <a:tr h="165941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264386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(1,238)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(1,823)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(8,824)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(11,427)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(1,990)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(320)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100,973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152,020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(352)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65841"/>
                  </a:ext>
                </a:extLst>
              </a:tr>
              <a:tr h="165941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96043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Chalet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Ledge Lake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Parking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Enterprise Admin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749593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345023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Revenue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238,567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239,095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138,298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171,544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334,008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306,520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5,172,340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5,663,452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738627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Expenses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209,963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240,225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147,095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147,394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10,229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15,690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772,411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972,047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4,604,101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5,238,650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526724"/>
                  </a:ext>
                </a:extLst>
              </a:tr>
              <a:tr h="3172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Surplus/(Subsidy)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28,604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(1,130)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(8,797)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24,150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323,779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290,830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(772,411)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(972,047)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568,239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424,802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357982"/>
                  </a:ext>
                </a:extLst>
              </a:tr>
              <a:tr h="165941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920222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16,884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3,741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16,884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3,741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856452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11,920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1,925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27,057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789769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12,241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12,241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644335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Capital Expenditures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29,125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15,661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31,050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30,798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074287"/>
                  </a:ext>
                </a:extLst>
              </a:tr>
              <a:tr h="16594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01374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8024" marR="8024" marT="80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28,604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(1,130)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(8,797)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24,150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323,779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290,830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(801,536)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(987,708)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537,189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394,004 </a:t>
                      </a:r>
                    </a:p>
                  </a:txBody>
                  <a:tcPr marL="8024" marR="8024" marT="8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066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6349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555-18EA-BC8B-AB8D-F21BBCDE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dirty="0"/>
            </a:br>
            <a:r>
              <a:rPr lang="en-US" sz="4400" b="1" dirty="0"/>
              <a:t>Cleveland Metroparks Nature Shops</a:t>
            </a:r>
            <a:br>
              <a:rPr lang="en-US" sz="4400" b="1" dirty="0"/>
            </a:b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9FD4A55-09F5-B8C1-F494-AA3959671E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83706"/>
              </p:ext>
            </p:extLst>
          </p:nvPr>
        </p:nvGraphicFramePr>
        <p:xfrm>
          <a:off x="2299063" y="1214845"/>
          <a:ext cx="8027126" cy="4604665"/>
        </p:xfrm>
        <a:graphic>
          <a:graphicData uri="http://schemas.openxmlformats.org/drawingml/2006/table">
            <a:tbl>
              <a:tblPr/>
              <a:tblGrid>
                <a:gridCol w="1683164">
                  <a:extLst>
                    <a:ext uri="{9D8B030D-6E8A-4147-A177-3AD203B41FA5}">
                      <a16:colId xmlns:a16="http://schemas.microsoft.com/office/drawing/2014/main" val="97969277"/>
                    </a:ext>
                  </a:extLst>
                </a:gridCol>
                <a:gridCol w="1069808">
                  <a:extLst>
                    <a:ext uri="{9D8B030D-6E8A-4147-A177-3AD203B41FA5}">
                      <a16:colId xmlns:a16="http://schemas.microsoft.com/office/drawing/2014/main" val="503347742"/>
                    </a:ext>
                  </a:extLst>
                </a:gridCol>
                <a:gridCol w="1069808">
                  <a:extLst>
                    <a:ext uri="{9D8B030D-6E8A-4147-A177-3AD203B41FA5}">
                      <a16:colId xmlns:a16="http://schemas.microsoft.com/office/drawing/2014/main" val="1243474385"/>
                    </a:ext>
                  </a:extLst>
                </a:gridCol>
                <a:gridCol w="631187">
                  <a:extLst>
                    <a:ext uri="{9D8B030D-6E8A-4147-A177-3AD203B41FA5}">
                      <a16:colId xmlns:a16="http://schemas.microsoft.com/office/drawing/2014/main" val="987344315"/>
                    </a:ext>
                  </a:extLst>
                </a:gridCol>
                <a:gridCol w="117678">
                  <a:extLst>
                    <a:ext uri="{9D8B030D-6E8A-4147-A177-3AD203B41FA5}">
                      <a16:colId xmlns:a16="http://schemas.microsoft.com/office/drawing/2014/main" val="1549732006"/>
                    </a:ext>
                  </a:extLst>
                </a:gridCol>
                <a:gridCol w="1369355">
                  <a:extLst>
                    <a:ext uri="{9D8B030D-6E8A-4147-A177-3AD203B41FA5}">
                      <a16:colId xmlns:a16="http://schemas.microsoft.com/office/drawing/2014/main" val="3990345850"/>
                    </a:ext>
                  </a:extLst>
                </a:gridCol>
                <a:gridCol w="1369355">
                  <a:extLst>
                    <a:ext uri="{9D8B030D-6E8A-4147-A177-3AD203B41FA5}">
                      <a16:colId xmlns:a16="http://schemas.microsoft.com/office/drawing/2014/main" val="1332371443"/>
                    </a:ext>
                  </a:extLst>
                </a:gridCol>
                <a:gridCol w="716771">
                  <a:extLst>
                    <a:ext uri="{9D8B030D-6E8A-4147-A177-3AD203B41FA5}">
                      <a16:colId xmlns:a16="http://schemas.microsoft.com/office/drawing/2014/main" val="2432003705"/>
                    </a:ext>
                  </a:extLst>
                </a:gridCol>
              </a:tblGrid>
              <a:tr h="219788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286576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'24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 August '24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(Unfav)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581878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175798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Retail Revenue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72,421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43,102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(29,319)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465,422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428,658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(36,764)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499715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5015094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Ex: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918050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Salaries and Benefits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52,087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43,392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8,695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270,338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259,123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11,215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447431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Contractual Services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19,148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554461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19,793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4,712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207,542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244,099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(36,557)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053356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Op Ex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78,627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63,185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15,442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497,028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503,222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(6,194)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96239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131248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 Surplus/(Subsidy)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(6,206)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(20,083)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(13,877)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(31,606)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(74,564)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(42,958)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839122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577984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 Ex: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295738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Labor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096232"/>
                  </a:ext>
                </a:extLst>
              </a:tr>
              <a:tr h="428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Expenses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091167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Equipment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21,554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21,554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362199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Cap Ex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21,554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21,554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563095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862613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Surplus/(Subsidy)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(6,206)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(20,083)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(13,877)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(53,160)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(74,564)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(21,404)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230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116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2323</Words>
  <Application>Microsoft Office PowerPoint</Application>
  <PresentationFormat>Widescreen</PresentationFormat>
  <Paragraphs>1522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Segoe UI</vt:lpstr>
      <vt:lpstr>Office Theme</vt:lpstr>
      <vt:lpstr>Custom Design</vt:lpstr>
      <vt:lpstr>PowerPoint Presentation</vt:lpstr>
      <vt:lpstr> Cleveland Metroparks </vt:lpstr>
      <vt:lpstr> Cleveland Metroparks Zoo </vt:lpstr>
      <vt:lpstr> Cleveland Metroparks Golf </vt:lpstr>
      <vt:lpstr> Cleveland Metroparks Golf </vt:lpstr>
      <vt:lpstr> Cleveland Metroparks Enterprise </vt:lpstr>
      <vt:lpstr> Cleveland Metroparks Enterprise </vt:lpstr>
      <vt:lpstr> Cleveland Metroparks Enterprise </vt:lpstr>
      <vt:lpstr> Cleveland Metroparks Nature Shops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Linsey N. Saunier</dc:creator>
  <cp:lastModifiedBy>Wade  Steen</cp:lastModifiedBy>
  <cp:revision>20</cp:revision>
  <dcterms:created xsi:type="dcterms:W3CDTF">2024-04-10T16:16:31Z</dcterms:created>
  <dcterms:modified xsi:type="dcterms:W3CDTF">2024-09-10T13:31:15Z</dcterms:modified>
</cp:coreProperties>
</file>